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29"/>
  </p:notesMasterIdLst>
  <p:handoutMasterIdLst>
    <p:handoutMasterId r:id="rId30"/>
  </p:handoutMasterIdLst>
  <p:sldIdLst>
    <p:sldId id="256" r:id="rId4"/>
    <p:sldId id="257" r:id="rId5"/>
    <p:sldId id="315" r:id="rId6"/>
    <p:sldId id="258" r:id="rId7"/>
    <p:sldId id="314" r:id="rId8"/>
    <p:sldId id="262" r:id="rId9"/>
    <p:sldId id="259" r:id="rId10"/>
    <p:sldId id="260" r:id="rId11"/>
    <p:sldId id="261" r:id="rId12"/>
    <p:sldId id="281" r:id="rId13"/>
    <p:sldId id="282" r:id="rId14"/>
    <p:sldId id="284" r:id="rId15"/>
    <p:sldId id="285" r:id="rId16"/>
    <p:sldId id="283" r:id="rId17"/>
    <p:sldId id="287" r:id="rId18"/>
    <p:sldId id="310" r:id="rId19"/>
    <p:sldId id="311" r:id="rId20"/>
    <p:sldId id="265" r:id="rId21"/>
    <p:sldId id="266" r:id="rId22"/>
    <p:sldId id="269" r:id="rId23"/>
    <p:sldId id="270" r:id="rId24"/>
    <p:sldId id="267" r:id="rId25"/>
    <p:sldId id="313" r:id="rId26"/>
    <p:sldId id="312" r:id="rId27"/>
    <p:sldId id="26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1" autoAdjust="0"/>
    <p:restoredTop sz="84767" autoAdjust="0"/>
  </p:normalViewPr>
  <p:slideViewPr>
    <p:cSldViewPr snapToGrid="0">
      <p:cViewPr>
        <p:scale>
          <a:sx n="120" d="100"/>
          <a:sy n="120" d="100"/>
        </p:scale>
        <p:origin x="1448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20241113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P589-1: </a:t>
            </a:r>
            <a:r>
              <a:rPr lang="en-US" dirty="0" err="1"/>
              <a:t>lognorm</a:t>
            </a:r>
            <a:r>
              <a:rPr lang="en-US" dirty="0"/>
              <a:t> vs </a:t>
            </a:r>
            <a:r>
              <a:rPr lang="en-US" dirty="0" err="1"/>
              <a:t>dsb</a:t>
            </a:r>
            <a:r>
              <a:rPr lang="en-US" dirty="0"/>
              <a:t> normalization for </a:t>
            </a:r>
            <a:r>
              <a:rPr lang="en-US" dirty="0" err="1"/>
              <a:t>totalseq</a:t>
            </a:r>
            <a:r>
              <a:rPr lang="en-US" dirty="0"/>
              <a:t> gating, 5 and 7 cluster </a:t>
            </a:r>
            <a:r>
              <a:rPr lang="en-US" dirty="0" err="1"/>
              <a:t>rna</a:t>
            </a:r>
            <a:r>
              <a:rPr lang="en-US" dirty="0"/>
              <a:t> clusters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4D39-B05B-A381-46E7-637E5233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5028C2-72BD-CFA5-183F-BA4EA9B2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7-cluster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5F0AF-0605-265A-5797-408E13A45CEB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0.647/1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72427-A353-7B43-8941-505D2EE3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2EEBE-2B63-3206-D43F-46634B51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3" y="15371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5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14655-5AE2-D96F-D96E-62E671D1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0D0B7E-7DA1-45B1-9444-82468750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BFFA9-7FF0-951D-AA66-8D66506D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796FD-9995-0943-6566-1086BF98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51A0F7-0824-4BA9-2538-93C8EB5C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254B0-F57A-4FBE-A0EC-3FE25A21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90507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2655A-AE2C-8113-1BF7-5E7C59B4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4447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1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47D41-A473-254E-7ADD-1FE22784D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75B0B1-CB35-6172-D86F-26D4AA86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6BDD4-FA7E-03DF-46C0-458DFB6F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6" y="548360"/>
            <a:ext cx="10972800" cy="60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7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E893-40A7-B84F-7634-0A20C426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BB4BA4-4A0F-9B63-1D90-165CA7CF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E73313-1047-81D3-6674-E66A75050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81E29D-A0C1-59FF-BC45-1642E5BB5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37" y="2056477"/>
            <a:ext cx="5887035" cy="4223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8DA0A-9000-5BE7-9A43-B9524E657D44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4058806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80AD-6789-0CF5-F1CC-55F0E1583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50024CE-052A-6EE7-2F26-54A3AF97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52459-B07E-A514-F027-C9BCE78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043"/>
            <a:ext cx="9196099" cy="510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E627D-8619-0635-344C-C8ABBD46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448" y="2710223"/>
            <a:ext cx="2827552" cy="2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15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2FD9-ACC2-DD22-B8A9-22C43659D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489040-D12A-2CAD-9843-5756F9AC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34D523-43E2-A62B-F91E-B506CF0EC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A8B2E0-3569-66F5-128D-1A6FBDE43631}"/>
              </a:ext>
            </a:extLst>
          </p:cNvPr>
          <p:cNvSpPr txBox="1"/>
          <p:nvPr/>
        </p:nvSpPr>
        <p:spPr>
          <a:xfrm>
            <a:off x="8006127" y="659937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clusters, expressed in at least 30% of cells in that cluster)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6EC217-83D3-4057-5677-733972C1E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491" y="1900023"/>
            <a:ext cx="5622277" cy="4663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E3E64B-0CC4-6EBA-A206-17E2DA47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82" y="182051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1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36E6-8735-1334-F890-54B6B328F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7FA4278-7496-7ED1-AF01-F3DB16D2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7F0D4-140C-0743-4193-45644553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2047459"/>
            <a:ext cx="9183758" cy="3826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47E50-A338-2F1B-10ED-92C8D7C4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488" y="2484783"/>
            <a:ext cx="2528512" cy="21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6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39847-409F-B786-8F74-D87961683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7508AB-6FE4-9EDE-C3C6-8CF49E80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5-cluster 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3FA0-EEF3-1D9F-D08E-3556D14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018" y="1451344"/>
            <a:ext cx="7772400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0577B-7EEB-2F0F-382B-A73A9E751C07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0.801/1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EC031-9C07-9252-E8F2-9C7804A4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21393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8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9670-36AB-4C33-0E2B-80E6ACFC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7D1B21-9FF7-FDF5-3696-977A82B7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3100C-AE3C-A7B9-513A-6AD3971C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6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lognorm</a:t>
            </a:r>
            <a:r>
              <a:rPr lang="en-US" dirty="0"/>
              <a:t> </a:t>
            </a:r>
            <a:r>
              <a:rPr lang="en-US" dirty="0" err="1"/>
              <a:t>totalseq</a:t>
            </a:r>
            <a:r>
              <a:rPr lang="en-US" dirty="0"/>
              <a:t> gating</a:t>
            </a:r>
          </a:p>
        </p:txBody>
      </p:sp>
      <p:pic>
        <p:nvPicPr>
          <p:cNvPr id="17" name="Picture 16" descr="A graph of dots and a rectangle&#10;&#10;Description automatically generated with medium confidence">
            <a:extLst>
              <a:ext uri="{FF2B5EF4-FFF2-40B4-BE49-F238E27FC236}">
                <a16:creationId xmlns:a16="http://schemas.microsoft.com/office/drawing/2014/main" id="{7C439719-5CD1-47BF-07E0-28E74A874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1016005"/>
            <a:ext cx="2926080" cy="1828800"/>
          </a:xfrm>
          <a:prstGeom prst="rect">
            <a:avLst/>
          </a:prstGeom>
        </p:spPr>
      </p:pic>
      <p:pic>
        <p:nvPicPr>
          <p:cNvPr id="19" name="Picture 18" descr="A diagram of a graph&#10;&#10;Description automatically generated">
            <a:extLst>
              <a:ext uri="{FF2B5EF4-FFF2-40B4-BE49-F238E27FC236}">
                <a16:creationId xmlns:a16="http://schemas.microsoft.com/office/drawing/2014/main" id="{C6C14504-E740-5D1B-4233-0F260C2A2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20" y="1016540"/>
            <a:ext cx="2926080" cy="1828800"/>
          </a:xfrm>
          <a:prstGeom prst="rect">
            <a:avLst/>
          </a:prstGeom>
        </p:spPr>
      </p:pic>
      <p:pic>
        <p:nvPicPr>
          <p:cNvPr id="21" name="Picture 20" descr="A purple and red dotted graph&#10;&#10;Description automatically generated with medium confidence">
            <a:extLst>
              <a:ext uri="{FF2B5EF4-FFF2-40B4-BE49-F238E27FC236}">
                <a16:creationId xmlns:a16="http://schemas.microsoft.com/office/drawing/2014/main" id="{8F2D2F2B-A62C-D53A-4565-64519C15F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0" y="979713"/>
            <a:ext cx="2926080" cy="1828800"/>
          </a:xfrm>
          <a:prstGeom prst="rect">
            <a:avLst/>
          </a:prstGeom>
        </p:spPr>
      </p:pic>
      <p:pic>
        <p:nvPicPr>
          <p:cNvPr id="23" name="Picture 22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30B959D1-7BB7-57AE-2140-4862BD502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031127"/>
            <a:ext cx="2926080" cy="1828800"/>
          </a:xfrm>
          <a:prstGeom prst="rect">
            <a:avLst/>
          </a:prstGeom>
        </p:spPr>
      </p:pic>
      <p:pic>
        <p:nvPicPr>
          <p:cNvPr id="25" name="Picture 24" descr="A diagram of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A80A86FD-F00C-24BA-ED37-FFE1E0598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3098796"/>
            <a:ext cx="2926080" cy="1828800"/>
          </a:xfrm>
          <a:prstGeom prst="rect">
            <a:avLst/>
          </a:prstGeom>
        </p:spPr>
      </p:pic>
      <p:pic>
        <p:nvPicPr>
          <p:cNvPr id="27" name="Picture 26" descr="A diagram of a blue dot&#10;&#10;Description automatically generated with medium confidence">
            <a:extLst>
              <a:ext uri="{FF2B5EF4-FFF2-40B4-BE49-F238E27FC236}">
                <a16:creationId xmlns:a16="http://schemas.microsoft.com/office/drawing/2014/main" id="{6C2F5681-C9B9-980D-48B0-082FA95D5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0" y="3118960"/>
            <a:ext cx="2926080" cy="1828800"/>
          </a:xfrm>
          <a:prstGeom prst="rect">
            <a:avLst/>
          </a:prstGeom>
        </p:spPr>
      </p:pic>
      <p:pic>
        <p:nvPicPr>
          <p:cNvPr id="29" name="Picture 28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798A0167-8F32-49EC-7686-53E141B85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859927"/>
            <a:ext cx="2926080" cy="1828800"/>
          </a:xfrm>
          <a:prstGeom prst="rect">
            <a:avLst/>
          </a:prstGeom>
        </p:spPr>
      </p:pic>
      <p:pic>
        <p:nvPicPr>
          <p:cNvPr id="31" name="Picture 30" descr="A colorful dots in a rectangle&#10;&#10;Description automatically generated">
            <a:extLst>
              <a:ext uri="{FF2B5EF4-FFF2-40B4-BE49-F238E27FC236}">
                <a16:creationId xmlns:a16="http://schemas.microsoft.com/office/drawing/2014/main" id="{15A81573-F510-C902-D93D-1C9540EF1A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55" y="5029200"/>
            <a:ext cx="2926080" cy="1828800"/>
          </a:xfrm>
          <a:prstGeom prst="rect">
            <a:avLst/>
          </a:prstGeom>
        </p:spPr>
      </p:pic>
      <p:pic>
        <p:nvPicPr>
          <p:cNvPr id="33" name="Picture 32" descr="A close-up of a colorful circle&#10;&#10;Description automatically generated">
            <a:extLst>
              <a:ext uri="{FF2B5EF4-FFF2-40B4-BE49-F238E27FC236}">
                <a16:creationId xmlns:a16="http://schemas.microsoft.com/office/drawing/2014/main" id="{F4DF6703-36AA-09E5-CE3B-859CAB83ED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0" y="5029200"/>
            <a:ext cx="292608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CDDAD-4E6C-2DDE-2406-46533C54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4C0EB-0DF8-051C-5BB8-61742CE5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4E22A-0B8B-C86D-784D-7FFCCD1F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2905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54EBD-2F96-7489-6F54-CC43D77C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5310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2829D-0CA9-DF83-C81C-131E38EE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55B103-7B14-AFFC-0099-F40055BA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695B2-9E32-2DA5-566F-24B8CAE5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59" y="639761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33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F62D-E0B8-F150-A8C1-99DD9CC53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86D80A-9662-A40A-EC12-A732E37F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256A6-8F3D-66A3-1A59-10318AFF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018" y="1451344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206CE4-713B-419F-8E1C-C7B687ED7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60" y="1725841"/>
            <a:ext cx="4915222" cy="466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61A5B-9EF4-D990-07A3-AA3B57F5AA11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104336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A3B5-2AF6-53F3-C822-37E9E318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40AD81-8667-C691-A884-2038E97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2D0C9-FB43-8D96-3BBE-6972844C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419446"/>
            <a:ext cx="54864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AB39F-155D-627B-9B4E-10B8FC9D7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68302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17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9D3C-F015-64B9-91F8-1E6DA6E3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16A8CD-0E7E-FDC4-2B43-FEC34998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A470F-C80C-611B-0B35-7A406BDD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018" y="1451344"/>
            <a:ext cx="7772400" cy="466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6B043-CEB2-3182-5CF6-FF105E7124B3}"/>
              </a:ext>
            </a:extLst>
          </p:cNvPr>
          <p:cNvSpPr txBox="1"/>
          <p:nvPr/>
        </p:nvSpPr>
        <p:spPr>
          <a:xfrm>
            <a:off x="8085640" y="106589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clusters, only genes expressed in at least 30% of cells in that cluster)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98C4BA-3035-F56E-A192-BBEAD5C97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60" y="2543225"/>
            <a:ext cx="3468359" cy="39794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618EF6-ABB9-2B70-AB93-B8410D991034}"/>
              </a:ext>
            </a:extLst>
          </p:cNvPr>
          <p:cNvSpPr/>
          <p:nvPr/>
        </p:nvSpPr>
        <p:spPr>
          <a:xfrm>
            <a:off x="9223513" y="4035287"/>
            <a:ext cx="487017" cy="248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31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040B1-4FBF-5DA5-EBF7-30A660F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4A397C-5950-F459-71F9-8D77F3CA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3071D-D0FF-CFE6-B999-5D468589D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70" y="1908726"/>
            <a:ext cx="8300167" cy="345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C2CFB0-0603-08C9-F1EF-06659939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142" y="2315817"/>
            <a:ext cx="2885330" cy="24044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984D13-F2C1-1824-94AE-7B07115AB24C}"/>
              </a:ext>
            </a:extLst>
          </p:cNvPr>
          <p:cNvSpPr/>
          <p:nvPr/>
        </p:nvSpPr>
        <p:spPr>
          <a:xfrm flipV="1">
            <a:off x="3667540" y="2136913"/>
            <a:ext cx="159026" cy="2603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1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59AED6-44A6-29A8-BAEC-4991EBA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Dsb</a:t>
            </a:r>
            <a:r>
              <a:rPr lang="en-US" dirty="0"/>
              <a:t>-norm </a:t>
            </a:r>
            <a:r>
              <a:rPr lang="en-US" dirty="0" err="1"/>
              <a:t>totalseq</a:t>
            </a:r>
            <a:r>
              <a:rPr lang="en-US" dirty="0"/>
              <a:t> gating</a:t>
            </a:r>
          </a:p>
        </p:txBody>
      </p:sp>
      <p:pic>
        <p:nvPicPr>
          <p:cNvPr id="6" name="Picture 5" descr="A diagram of a number of dots&#10;&#10;Description automatically generated">
            <a:extLst>
              <a:ext uri="{FF2B5EF4-FFF2-40B4-BE49-F238E27FC236}">
                <a16:creationId xmlns:a16="http://schemas.microsoft.com/office/drawing/2014/main" id="{F7622CDD-04E6-C9C8-AA44-087D3F06A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952536"/>
            <a:ext cx="2926080" cy="1828800"/>
          </a:xfrm>
          <a:prstGeom prst="rect">
            <a:avLst/>
          </a:prstGeom>
        </p:spPr>
      </p:pic>
      <p:pic>
        <p:nvPicPr>
          <p:cNvPr id="8" name="Picture 7" descr="A diagram of a number of dots&#10;&#10;Description automatically generated">
            <a:extLst>
              <a:ext uri="{FF2B5EF4-FFF2-40B4-BE49-F238E27FC236}">
                <a16:creationId xmlns:a16="http://schemas.microsoft.com/office/drawing/2014/main" id="{2E50CD31-AAD1-3F87-4CDB-27AA4977D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92" y="963168"/>
            <a:ext cx="2926080" cy="1828800"/>
          </a:xfrm>
          <a:prstGeom prst="rect">
            <a:avLst/>
          </a:prstGeom>
        </p:spPr>
      </p:pic>
      <p:pic>
        <p:nvPicPr>
          <p:cNvPr id="10" name="Picture 9" descr="A diagram of a diagram of a blue and green dot&#10;&#10;Description automatically generated with medium confidence">
            <a:extLst>
              <a:ext uri="{FF2B5EF4-FFF2-40B4-BE49-F238E27FC236}">
                <a16:creationId xmlns:a16="http://schemas.microsoft.com/office/drawing/2014/main" id="{27CFB9CF-BE67-5CAF-F70D-CEEF86A4D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952536"/>
            <a:ext cx="2926080" cy="1828800"/>
          </a:xfrm>
          <a:prstGeom prst="rect">
            <a:avLst/>
          </a:prstGeom>
        </p:spPr>
      </p:pic>
      <p:pic>
        <p:nvPicPr>
          <p:cNvPr id="12" name="Picture 11" descr="A diagram of a number of dots&#10;&#10;Description automatically generated">
            <a:extLst>
              <a:ext uri="{FF2B5EF4-FFF2-40B4-BE49-F238E27FC236}">
                <a16:creationId xmlns:a16="http://schemas.microsoft.com/office/drawing/2014/main" id="{41AD63CC-2AC0-7FC9-A86C-4964FFC5F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92" y="3030279"/>
            <a:ext cx="2926080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6C6409-22C1-6AA8-C3F2-0E0E5BF9E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3030279"/>
            <a:ext cx="2926080" cy="1828800"/>
          </a:xfrm>
          <a:prstGeom prst="rect">
            <a:avLst/>
          </a:prstGeom>
        </p:spPr>
      </p:pic>
      <p:pic>
        <p:nvPicPr>
          <p:cNvPr id="16" name="Picture 15" descr="A diagram of a blue and green dot&#10;&#10;Description automatically generated with medium confidence">
            <a:extLst>
              <a:ext uri="{FF2B5EF4-FFF2-40B4-BE49-F238E27FC236}">
                <a16:creationId xmlns:a16="http://schemas.microsoft.com/office/drawing/2014/main" id="{30B0AB4A-06EA-C74E-FBC7-F9D83DEA6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3030279"/>
            <a:ext cx="2926080" cy="1828800"/>
          </a:xfrm>
          <a:prstGeom prst="rect">
            <a:avLst/>
          </a:prstGeom>
        </p:spPr>
      </p:pic>
      <p:pic>
        <p:nvPicPr>
          <p:cNvPr id="18" name="Picture 17" descr="A diagram of a number of dots&#10;&#10;Description automatically generated">
            <a:extLst>
              <a:ext uri="{FF2B5EF4-FFF2-40B4-BE49-F238E27FC236}">
                <a16:creationId xmlns:a16="http://schemas.microsoft.com/office/drawing/2014/main" id="{E29F8964-443B-50E1-348B-35EB987821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92" y="4859079"/>
            <a:ext cx="2926080" cy="1828800"/>
          </a:xfrm>
          <a:prstGeom prst="rect">
            <a:avLst/>
          </a:prstGeom>
        </p:spPr>
      </p:pic>
      <p:pic>
        <p:nvPicPr>
          <p:cNvPr id="20" name="Picture 1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7376910-AAEB-7E83-1E42-D946D70727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4991064"/>
            <a:ext cx="2926080" cy="1828800"/>
          </a:xfrm>
          <a:prstGeom prst="rect">
            <a:avLst/>
          </a:prstGeom>
        </p:spPr>
      </p:pic>
      <p:pic>
        <p:nvPicPr>
          <p:cNvPr id="22" name="Picture 2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D641DBD-C42E-5F72-31B6-746FD1BE09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4991064"/>
            <a:ext cx="292608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3F95F-36A2-CB57-A1B5-C216130F2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93D19-715B-035C-2997-18028A6A40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434A8E-D38C-D2CA-00C1-06A9CE7C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cluster of dots&#10;&#10;Description automatically generated with medium confidence">
            <a:extLst>
              <a:ext uri="{FF2B5EF4-FFF2-40B4-BE49-F238E27FC236}">
                <a16:creationId xmlns:a16="http://schemas.microsoft.com/office/drawing/2014/main" id="{CF81DBC9-5F83-BBB1-8840-80E9B8DAA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93" y="290697"/>
            <a:ext cx="7772400" cy="1943100"/>
          </a:xfrm>
          <a:prstGeom prst="rect">
            <a:avLst/>
          </a:prstGeom>
        </p:spPr>
      </p:pic>
      <p:pic>
        <p:nvPicPr>
          <p:cNvPr id="8" name="Picture 7" descr="A rainbow colored dots in a line&#10;&#10;Description automatically generated with medium confidence">
            <a:extLst>
              <a:ext uri="{FF2B5EF4-FFF2-40B4-BE49-F238E27FC236}">
                <a16:creationId xmlns:a16="http://schemas.microsoft.com/office/drawing/2014/main" id="{51E60F00-C2AB-8185-3860-0CAF059E4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51" y="2233797"/>
            <a:ext cx="7772400" cy="1943100"/>
          </a:xfrm>
          <a:prstGeom prst="rect">
            <a:avLst/>
          </a:prstGeom>
        </p:spPr>
      </p:pic>
      <p:pic>
        <p:nvPicPr>
          <p:cNvPr id="10" name="Picture 9" descr="A blue and green dot&#10;&#10;Description automatically generated">
            <a:extLst>
              <a:ext uri="{FF2B5EF4-FFF2-40B4-BE49-F238E27FC236}">
                <a16:creationId xmlns:a16="http://schemas.microsoft.com/office/drawing/2014/main" id="{11E4AF68-F8BB-4387-4A3C-4401A50E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45" y="3927349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4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34105-C46A-5DC0-A090-56EB103A7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E954D2-C903-789E-62D0-0CBD876B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7-cluster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51E84-2FE1-BE00-FB25-C291A44A916B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0.647/1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C74C2-BC39-373F-6EB3-1BCCA0D3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AD88F-0B69-0C9A-F3F7-73BA0BC06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3" y="15371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06F88-BFB3-79EA-E21E-08842DD5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335942"/>
            <a:ext cx="11362944" cy="598043"/>
          </a:xfrm>
        </p:spPr>
        <p:txBody>
          <a:bodyPr/>
          <a:lstStyle/>
          <a:p>
            <a:r>
              <a:rPr lang="en-US" dirty="0"/>
              <a:t>L: </a:t>
            </a:r>
            <a:r>
              <a:rPr lang="en-US" dirty="0" err="1"/>
              <a:t>lognorm</a:t>
            </a:r>
            <a:r>
              <a:rPr lang="en-US" dirty="0"/>
              <a:t> gating, R: </a:t>
            </a:r>
            <a:r>
              <a:rPr lang="en-US" dirty="0" err="1"/>
              <a:t>dsb</a:t>
            </a:r>
            <a:r>
              <a:rPr lang="en-US" dirty="0"/>
              <a:t> gating</a:t>
            </a:r>
          </a:p>
        </p:txBody>
      </p:sp>
      <p:pic>
        <p:nvPicPr>
          <p:cNvPr id="10" name="Picture 9" descr="A diagram of a cell type&#10;&#10;Description automatically generated">
            <a:extLst>
              <a:ext uri="{FF2B5EF4-FFF2-40B4-BE49-F238E27FC236}">
                <a16:creationId xmlns:a16="http://schemas.microsoft.com/office/drawing/2014/main" id="{8E3AF365-A4CF-A12C-C6A8-7C46ADD63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775362"/>
            <a:ext cx="5486400" cy="4310742"/>
          </a:xfrm>
          <a:prstGeom prst="rect">
            <a:avLst/>
          </a:prstGeom>
        </p:spPr>
      </p:pic>
      <p:pic>
        <p:nvPicPr>
          <p:cNvPr id="12" name="Picture 11" descr="A diagram of a cell type&#10;&#10;Description automatically generated">
            <a:extLst>
              <a:ext uri="{FF2B5EF4-FFF2-40B4-BE49-F238E27FC236}">
                <a16:creationId xmlns:a16="http://schemas.microsoft.com/office/drawing/2014/main" id="{6F9291F1-CFB4-6749-3B45-C40EF9BB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5362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8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F974B2-3D43-EAD6-591C-996AD9F29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3B789-BD5C-E67A-4A3B-FF6FC07ED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B723ED2-71B9-1826-0060-6F0BF3EC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L: </a:t>
            </a:r>
            <a:r>
              <a:rPr lang="en-US" dirty="0" err="1"/>
              <a:t>lognorm</a:t>
            </a:r>
            <a:r>
              <a:rPr lang="en-US" dirty="0"/>
              <a:t> gating, R: </a:t>
            </a:r>
            <a:r>
              <a:rPr lang="en-US" dirty="0" err="1"/>
              <a:t>dsb</a:t>
            </a:r>
            <a:r>
              <a:rPr lang="en-US" dirty="0"/>
              <a:t> gating</a:t>
            </a:r>
          </a:p>
        </p:txBody>
      </p:sp>
      <p:pic>
        <p:nvPicPr>
          <p:cNvPr id="7" name="Picture 6" descr="A diagram of a cell type&#10;&#10;Description automatically generated">
            <a:extLst>
              <a:ext uri="{FF2B5EF4-FFF2-40B4-BE49-F238E27FC236}">
                <a16:creationId xmlns:a16="http://schemas.microsoft.com/office/drawing/2014/main" id="{120D955B-EFF2-EF06-F797-83ED10D33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5" y="1829434"/>
            <a:ext cx="5486400" cy="4310742"/>
          </a:xfrm>
          <a:prstGeom prst="rect">
            <a:avLst/>
          </a:prstGeom>
        </p:spPr>
      </p:pic>
      <p:pic>
        <p:nvPicPr>
          <p:cNvPr id="9" name="Picture 8" descr="A diagram of a cell type&#10;&#10;Description automatically generated">
            <a:extLst>
              <a:ext uri="{FF2B5EF4-FFF2-40B4-BE49-F238E27FC236}">
                <a16:creationId xmlns:a16="http://schemas.microsoft.com/office/drawing/2014/main" id="{B75B8817-8BF6-DC38-0846-5048390BF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05" y="1798637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5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1A121A-7335-77D9-4865-E59C7DF254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EE906-EA2F-8062-8E64-0F01B3E182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192B2E1-A2FF-186E-2B8E-6C208C72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L: </a:t>
            </a:r>
            <a:r>
              <a:rPr lang="en-US" dirty="0" err="1"/>
              <a:t>lognorm</a:t>
            </a:r>
            <a:r>
              <a:rPr lang="en-US" dirty="0"/>
              <a:t> gating, R: </a:t>
            </a:r>
            <a:r>
              <a:rPr lang="en-US" dirty="0" err="1"/>
              <a:t>dsb</a:t>
            </a:r>
            <a:r>
              <a:rPr lang="en-US" dirty="0"/>
              <a:t> gating</a:t>
            </a:r>
          </a:p>
        </p:txBody>
      </p:sp>
      <p:pic>
        <p:nvPicPr>
          <p:cNvPr id="7" name="Picture 6" descr="A diagram of a cell type&#10;&#10;Description automatically generated">
            <a:extLst>
              <a:ext uri="{FF2B5EF4-FFF2-40B4-BE49-F238E27FC236}">
                <a16:creationId xmlns:a16="http://schemas.microsoft.com/office/drawing/2014/main" id="{D058ABAB-1EFA-7F49-D1AB-803110D74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8" y="1977954"/>
            <a:ext cx="5486400" cy="4310742"/>
          </a:xfrm>
          <a:prstGeom prst="rect">
            <a:avLst/>
          </a:prstGeom>
        </p:spPr>
      </p:pic>
      <p:pic>
        <p:nvPicPr>
          <p:cNvPr id="9" name="Picture 8" descr="A diagram of a cell type&#10;&#10;Description automatically generated">
            <a:extLst>
              <a:ext uri="{FF2B5EF4-FFF2-40B4-BE49-F238E27FC236}">
                <a16:creationId xmlns:a16="http://schemas.microsoft.com/office/drawing/2014/main" id="{DC46A340-4CFA-9579-183F-E242EF9D2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1977954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3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B0C7D-B589-5015-4FF1-A1A30A099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DE10F-B96B-89B6-F682-D0D2C15AA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BE56905-4294-F0CA-9CC2-F61D237A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L: </a:t>
            </a:r>
            <a:r>
              <a:rPr lang="en-US" dirty="0" err="1"/>
              <a:t>lognorm</a:t>
            </a:r>
            <a:r>
              <a:rPr lang="en-US" dirty="0"/>
              <a:t> gating, R: </a:t>
            </a:r>
            <a:r>
              <a:rPr lang="en-US" dirty="0" err="1"/>
              <a:t>dsb</a:t>
            </a:r>
            <a:r>
              <a:rPr lang="en-US" dirty="0"/>
              <a:t> gating</a:t>
            </a:r>
          </a:p>
        </p:txBody>
      </p:sp>
      <p:pic>
        <p:nvPicPr>
          <p:cNvPr id="7" name="Picture 6" descr="A diagram of a cell type&#10;&#10;Description automatically generated">
            <a:extLst>
              <a:ext uri="{FF2B5EF4-FFF2-40B4-BE49-F238E27FC236}">
                <a16:creationId xmlns:a16="http://schemas.microsoft.com/office/drawing/2014/main" id="{D4D95084-C012-1076-6547-0618CC1DA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341"/>
            <a:ext cx="5486400" cy="4310742"/>
          </a:xfrm>
          <a:prstGeom prst="rect">
            <a:avLst/>
          </a:prstGeom>
        </p:spPr>
      </p:pic>
      <p:pic>
        <p:nvPicPr>
          <p:cNvPr id="9" name="Picture 8" descr="A diagram of a cell type&#10;&#10;Description automatically generated">
            <a:extLst>
              <a:ext uri="{FF2B5EF4-FFF2-40B4-BE49-F238E27FC236}">
                <a16:creationId xmlns:a16="http://schemas.microsoft.com/office/drawing/2014/main" id="{CEA906F0-0BE5-D607-3DAA-F8583C2FA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166344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1957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42</TotalTime>
  <Words>272</Words>
  <Application>Microsoft Macintosh PowerPoint</Application>
  <PresentationFormat>Widescreen</PresentationFormat>
  <Paragraphs>33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lognorm totalseq gating</vt:lpstr>
      <vt:lpstr>Dsb-norm totalseq gating</vt:lpstr>
      <vt:lpstr>PowerPoint Presentation</vt:lpstr>
      <vt:lpstr>optimized 7-cluster option</vt:lpstr>
      <vt:lpstr>L: lognorm gating, R: dsb gating</vt:lpstr>
      <vt:lpstr>L: lognorm gating, R: dsb gating</vt:lpstr>
      <vt:lpstr>L: lognorm gating, R: dsb gating</vt:lpstr>
      <vt:lpstr>L: lognorm gating, R: dsb gating</vt:lpstr>
      <vt:lpstr>optimized 7-cluster option</vt:lpstr>
      <vt:lpstr>7-cluster, stimulation facet</vt:lpstr>
      <vt:lpstr>Mean p390 module expression</vt:lpstr>
      <vt:lpstr>Celltypist cell calling</vt:lpstr>
      <vt:lpstr>Top 10 cluster-defining genes</vt:lpstr>
      <vt:lpstr>Top 10 cluster-defining genes dotplot &amp; diversity metric</vt:lpstr>
      <vt:lpstr>Top 10 cluster-defining genes</vt:lpstr>
      <vt:lpstr>Top 10 cluster-defining genes dotplot &amp; diversity metric</vt:lpstr>
      <vt:lpstr>Optimized 5-cluster option</vt:lpstr>
      <vt:lpstr>5-cluster, stimulation facet</vt:lpstr>
      <vt:lpstr>Mean p390 module expression</vt:lpstr>
      <vt:lpstr>Celltypist cell calling</vt:lpstr>
      <vt:lpstr>Top 10 cluster-defining genes</vt:lpstr>
      <vt:lpstr>Top 10 cluster-defining genes dotplot &amp; diversity metric</vt:lpstr>
      <vt:lpstr>Top 10 cluster-defining genes</vt:lpstr>
      <vt:lpstr>Top 10 cluster-defining genes dotplot &amp; diversity metric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</cp:revision>
  <dcterms:created xsi:type="dcterms:W3CDTF">2024-11-13T23:32:01Z</dcterms:created>
  <dcterms:modified xsi:type="dcterms:W3CDTF">2024-11-14T00:14:54Z</dcterms:modified>
</cp:coreProperties>
</file>